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40"/>
  </p:notesMasterIdLst>
  <p:handoutMasterIdLst>
    <p:handoutMasterId r:id="rId41"/>
  </p:handoutMasterIdLst>
  <p:sldIdLst>
    <p:sldId id="315" r:id="rId6"/>
    <p:sldId id="346" r:id="rId7"/>
    <p:sldId id="355" r:id="rId8"/>
    <p:sldId id="374" r:id="rId9"/>
    <p:sldId id="356" r:id="rId10"/>
    <p:sldId id="347" r:id="rId11"/>
    <p:sldId id="332" r:id="rId12"/>
    <p:sldId id="333" r:id="rId13"/>
    <p:sldId id="334" r:id="rId14"/>
    <p:sldId id="335" r:id="rId15"/>
    <p:sldId id="336" r:id="rId16"/>
    <p:sldId id="337" r:id="rId17"/>
    <p:sldId id="338" r:id="rId18"/>
    <p:sldId id="34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50" r:id="rId27"/>
    <p:sldId id="349" r:id="rId28"/>
    <p:sldId id="351" r:id="rId29"/>
    <p:sldId id="352" r:id="rId30"/>
    <p:sldId id="353" r:id="rId31"/>
    <p:sldId id="354" r:id="rId32"/>
    <p:sldId id="375" r:id="rId33"/>
    <p:sldId id="376" r:id="rId34"/>
    <p:sldId id="377" r:id="rId35"/>
    <p:sldId id="316" r:id="rId36"/>
    <p:sldId id="378" r:id="rId37"/>
    <p:sldId id="318" r:id="rId38"/>
    <p:sldId id="317" r:id="rId39"/>
  </p:sldIdLst>
  <p:sldSz cx="9144000" cy="6858000" type="screen4x3"/>
  <p:notesSz cx="7023100" cy="9309100"/>
  <p:custDataLst>
    <p:tags r:id="rId42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6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E42020"/>
    <a:srgbClr val="E71D1D"/>
    <a:srgbClr val="EB2819"/>
    <a:srgbClr val="000000"/>
    <a:srgbClr val="EE3124"/>
    <a:srgbClr val="7F7F7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109" d="100"/>
          <a:sy n="109" d="100"/>
        </p:scale>
        <p:origin x="1656" y="294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tags" Target="tags/tag1.xml"/><Relationship Id="rId47" Type="http://schemas.openxmlformats.org/officeDocument/2006/relationships/tableStyles" Target="tableStyle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notesMaster" Target="notesMasters/notesMaster1.xml"/><Relationship Id="rId45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commentAuthors" Target="commentAuthors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theme" Target="theme/theme1.xml"/><Relationship Id="rId20" Type="http://schemas.openxmlformats.org/officeDocument/2006/relationships/slide" Target="slides/slide15.xml"/><Relationship Id="rId41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06-Jul-19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06-Jul-19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2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[Explained] Rules </a:t>
            </a:r>
            <a:r>
              <a:rPr lang="en-US" dirty="0"/>
              <a:t>of the </a:t>
            </a:r>
            <a:r>
              <a:rPr lang="en-US"/>
              <a:t>Air Implementation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  <p:pic>
        <p:nvPicPr>
          <p:cNvPr id="25606" name="Picture 6" descr="Výsledok vyhľadávania obrázkov pre dopyt air traffic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4310" r="2676" b="8353"/>
          <a:stretch/>
        </p:blipFill>
        <p:spPr bwMode="auto">
          <a:xfrm>
            <a:off x="433638" y="1044013"/>
            <a:ext cx="8048708" cy="51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Výsledok vyhľadávania obrázkov pre dopyt kid play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8" y="5187462"/>
            <a:ext cx="1501751" cy="103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32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48"/>
            <a:ext cx="9144000" cy="49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82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1208"/>
            <a:ext cx="9144000" cy="49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7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90"/>
            <a:ext cx="9144000" cy="50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9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570"/>
            <a:ext cx="9144000" cy="4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39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Enforce Safety Margin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544836727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1pPr>
                <a:lvl2pPr marL="3657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6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6400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8229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2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4pPr>
                <a:lvl5pPr marL="100584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»"/>
                  <a:defRPr sz="11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Collision zone: </a:t>
                </a:r>
                <a:r>
                  <a:rPr lang="en-US" dirty="0"/>
                  <a:t>Well clear zone defined as: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𝐶𝑜𝑙𝑙𝑖𝑠𝑖𝑜𝑛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𝐴𝑖𝑟𝑠𝑝𝑎𝑐𝑒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𝑆𝑎𝑓𝑒𝑡𝑦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𝑆𝑡𝑎𝑟𝑡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Airspace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point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𝐸𝑛𝑑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i="1" u="sng" dirty="0"/>
                  <a:t>Collision zone Safety Margin is greater than Emergency Collision Safety Margin</a:t>
                </a:r>
                <a:r>
                  <a:rPr lang="en-US" dirty="0"/>
                  <a:t>, Collision zone Safety Margin is enforced by Aviation Authority.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i="1" u="sng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i="1" u="sng" dirty="0"/>
                  <a:t>Objective:</a:t>
                </a:r>
                <a:r>
                  <a:rPr lang="en-US" dirty="0"/>
                  <a:t> Disable trajectories which are: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Leading into Collision zone.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Heading is not considered</a:t>
                </a:r>
                <a:r>
                  <a:rPr lang="en-US" dirty="0"/>
                  <a:t>, Collision point can change in timeframes.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o</a:t>
                </a:r>
                <a:r>
                  <a:rPr lang="en-US" dirty="0"/>
                  <a:t>] Collision Point			[</a:t>
                </a:r>
                <a:r>
                  <a:rPr lang="en-US" dirty="0">
                    <a:solidFill>
                      <a:srgbClr val="00B050"/>
                    </a:solidFill>
                  </a:rPr>
                  <a:t>--</a:t>
                </a:r>
                <a:r>
                  <a:rPr lang="en-US" dirty="0"/>
                  <a:t>] Enabled Trajectories	[</a:t>
                </a:r>
                <a:r>
                  <a:rPr lang="en-US" dirty="0">
                    <a:highlight>
                      <a:srgbClr val="008000"/>
                    </a:highlight>
                  </a:rPr>
                  <a:t> </a:t>
                </a:r>
                <a:r>
                  <a:rPr lang="en-US" dirty="0"/>
                  <a:t>] Reachable cells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--</a:t>
                </a:r>
                <a:r>
                  <a:rPr lang="en-US" dirty="0"/>
                  <a:t>] Separation Line		[</a:t>
                </a:r>
                <a:r>
                  <a:rPr lang="en-US" dirty="0">
                    <a:solidFill>
                      <a:schemeClr val="tx2"/>
                    </a:solidFill>
                  </a:rPr>
                  <a:t>--</a:t>
                </a:r>
                <a:r>
                  <a:rPr lang="en-US" dirty="0"/>
                  <a:t>] Disabled trajectories	[</a:t>
                </a:r>
                <a:r>
                  <a:rPr lang="en-US" dirty="0">
                    <a:highlight>
                      <a:srgbClr val="FF0000"/>
                    </a:highlight>
                  </a:rPr>
                  <a:t> </a:t>
                </a:r>
                <a:r>
                  <a:rPr lang="en-US" dirty="0"/>
                  <a:t>] Unreachable cells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00B0F0"/>
                    </a:solidFill>
                  </a:rPr>
                  <a:t>.-</a:t>
                </a:r>
                <a:r>
                  <a:rPr lang="en-US" dirty="0"/>
                  <a:t>] Safety Margin Boundary (Collision zone boundary)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  <a:blipFill>
                <a:blip r:embed="rId2"/>
                <a:stretch>
                  <a:fillRect l="-606" t="-894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16946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477"/>
            <a:ext cx="9144000" cy="49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4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793"/>
            <a:ext cx="9144000" cy="49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01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1536"/>
            <a:ext cx="9144000" cy="49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32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285"/>
            <a:ext cx="9144000" cy="50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00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2666"/>
            <a:ext cx="9144000" cy="50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3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1927786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Rule Engine</a:t>
            </a:r>
            <a:r>
              <a:rPr lang="en-US" dirty="0"/>
              <a:t> – configurable engine weaved into </a:t>
            </a:r>
            <a:r>
              <a:rPr lang="en-US" i="1" u="sng" dirty="0"/>
              <a:t>UTM, Mission Control, Avoidance Grid, Reach Set</a:t>
            </a:r>
            <a:r>
              <a:rPr lang="en-US" dirty="0"/>
              <a:t> classes to enrich existing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Joint Point</a:t>
            </a:r>
            <a:r>
              <a:rPr lang="en-US" dirty="0"/>
              <a:t> 	– point in process where rule engine is invoked,</a:t>
            </a:r>
          </a:p>
          <a:p>
            <a:pPr marL="0" indent="0">
              <a:buNone/>
            </a:pPr>
            <a:r>
              <a:rPr lang="en-US" b="1" i="1" u="sng" dirty="0"/>
              <a:t>Context</a:t>
            </a:r>
            <a:r>
              <a:rPr lang="en-US" dirty="0"/>
              <a:t> 	– context passed to rule body</a:t>
            </a:r>
          </a:p>
          <a:p>
            <a:pPr marL="0" indent="0">
              <a:buNone/>
            </a:pPr>
            <a:r>
              <a:rPr lang="en-US" b="1" i="1" u="sng" dirty="0"/>
              <a:t>Rule</a:t>
            </a:r>
            <a:r>
              <a:rPr lang="en-US" dirty="0"/>
              <a:t> 		– small piece of functionality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1022115" y="3217473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85054" y="5115588"/>
            <a:ext cx="1812022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585054" y="3217473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6147993" y="3217473"/>
            <a:ext cx="1812022" cy="914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cxnSp>
        <p:nvCxnSpPr>
          <p:cNvPr id="10" name="Straight Arrow Connector 9"/>
          <p:cNvCxnSpPr>
            <a:stCxn id="5" idx="2"/>
            <a:endCxn id="6" idx="1"/>
          </p:cNvCxnSpPr>
          <p:nvPr/>
        </p:nvCxnSpPr>
        <p:spPr>
          <a:xfrm rot="16200000" flipH="1">
            <a:off x="203613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9"/>
          <p:cNvCxnSpPr>
            <a:cxnSpLocks/>
            <a:stCxn id="8" idx="2"/>
            <a:endCxn id="6" idx="3"/>
          </p:cNvCxnSpPr>
          <p:nvPr/>
        </p:nvCxnSpPr>
        <p:spPr>
          <a:xfrm rot="5400000">
            <a:off x="550508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7" idx="2"/>
            <a:endCxn id="6" idx="0"/>
          </p:cNvCxnSpPr>
          <p:nvPr/>
        </p:nvCxnSpPr>
        <p:spPr>
          <a:xfrm>
            <a:off x="4491065" y="4131873"/>
            <a:ext cx="0" cy="983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45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9553"/>
            <a:ext cx="9144000" cy="50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924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6779"/>
            <a:ext cx="9144000" cy="49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0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Detect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Every </a:t>
            </a:r>
            <a:r>
              <a:rPr lang="en-US" i="1" u="sng" dirty="0"/>
              <a:t>Decision Point</a:t>
            </a:r>
            <a:r>
              <a:rPr lang="en-US" dirty="0"/>
              <a:t>  in UAS main </a:t>
            </a:r>
            <a:r>
              <a:rPr lang="en-US" i="1" u="sng" dirty="0"/>
              <a:t>navigation loop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i="1" dirty="0"/>
              <a:t> </a:t>
            </a:r>
            <a:r>
              <a:rPr lang="en-US" dirty="0"/>
              <a:t>Prepare Collision Cases for evasive maneuvers application </a:t>
            </a:r>
            <a:r>
              <a:rPr lang="en-US" b="1" i="1" u="sng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UTM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Create/Update own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Collision cases based on source priority order,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Active Collision Cases based on following conditions: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Active participation</a:t>
            </a:r>
            <a:r>
              <a:rPr lang="en-US" dirty="0"/>
              <a:t> in collision </a:t>
            </a:r>
            <a:r>
              <a:rPr lang="en-US" i="1" dirty="0"/>
              <a:t>case =&gt; </a:t>
            </a:r>
            <a:r>
              <a:rPr lang="en-US" i="1" dirty="0" err="1"/>
              <a:t>avoidanceRole</a:t>
            </a:r>
            <a:r>
              <a:rPr lang="en-US" i="1" dirty="0"/>
              <a:t> ~= Right of the Way,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Collision Point is in front of vehicle,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Emergency mode </a:t>
            </a:r>
            <a:r>
              <a:rPr lang="en-US" dirty="0"/>
              <a:t>of all Collision Case participants is </a:t>
            </a:r>
            <a:r>
              <a:rPr lang="en-US" b="1" i="1" u="sng" dirty="0"/>
              <a:t>INACTIVE.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Order Collision Cases </a:t>
            </a:r>
            <a:r>
              <a:rPr lang="en-US" i="1" u="sng" dirty="0"/>
              <a:t>based on </a:t>
            </a:r>
            <a:r>
              <a:rPr lang="en-US" b="1" i="1" u="sng" dirty="0"/>
              <a:t>SEVERENITY</a:t>
            </a:r>
            <a:r>
              <a:rPr lang="en-US" i="1" dirty="0"/>
              <a:t> </a:t>
            </a:r>
            <a:r>
              <a:rPr lang="en-US" dirty="0"/>
              <a:t>(descending),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there is at </a:t>
            </a:r>
            <a:r>
              <a:rPr lang="en-US" i="1" u="sng" dirty="0"/>
              <a:t>least one active collision case enforce inner Avoidance 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84447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Before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UTM/UAS Col.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Clean Avoidance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 higher Avoidance priority,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Collision Cases selection, Prioritization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8180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Resolve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This rule is invoked only if there is any active Collision Case in given Navigation Grid timeframe, moreover Avoidance Grid should be empty.</a:t>
            </a:r>
            <a:endParaRPr lang="en-US" i="1" u="sng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Based on own calculated collision cases and UTM directives (has higher priority):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Active Collision Cases(Avoidance Role, Collision Point)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Enforce Rules </a:t>
            </a:r>
            <a:r>
              <a:rPr lang="en-US" i="1" u="sng" dirty="0"/>
              <a:t>based on Avoidance Role and Collision Point</a:t>
            </a:r>
            <a:r>
              <a:rPr lang="en-US" dirty="0"/>
              <a:t> as: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Converging Maneuver 	– invoke Rule: Converging Maneuver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Head On approach 	– invoke Rule: Head On Approach 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Overtake 			– invoke Rule: Overtake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Emergency Maneuver 	– register intruder object into UAS Mission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818414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Trajectory restriction,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UTM collision Case, Resolution mandate for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Rules of Air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Emergency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6050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Close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There </a:t>
            </a:r>
            <a:r>
              <a:rPr lang="en-US" i="1" u="sng" dirty="0"/>
              <a:t>exists at least one  Active Collision Case.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Ensure that </a:t>
            </a:r>
            <a:r>
              <a:rPr lang="en-US" i="1" u="sng" dirty="0"/>
              <a:t>multiple Avoidance Rules application gives feasible Avoidance Strategy</a:t>
            </a:r>
            <a:r>
              <a:rPr lang="en-US" dirty="0"/>
              <a:t>, otherwise enter </a:t>
            </a:r>
            <a:r>
              <a:rPr lang="en-US" b="1" i="1" u="sng" dirty="0"/>
              <a:t>EMERGENCY MODE,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Collect rules</a:t>
            </a:r>
            <a:r>
              <a:rPr lang="en-US" dirty="0"/>
              <a:t> applied on </a:t>
            </a:r>
            <a:r>
              <a:rPr lang="en-US" i="1" u="sng" dirty="0"/>
              <a:t>Navigation Grid</a:t>
            </a:r>
            <a:r>
              <a:rPr lang="en-US" dirty="0"/>
              <a:t> from </a:t>
            </a:r>
            <a:r>
              <a:rPr lang="en-US" i="1" u="sng" dirty="0"/>
              <a:t>Active Collision Cases</a:t>
            </a:r>
            <a:r>
              <a:rPr lang="en-US" dirty="0"/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Calculate</a:t>
            </a:r>
            <a:r>
              <a:rPr lang="en-US" dirty="0"/>
              <a:t> possible </a:t>
            </a:r>
            <a:r>
              <a:rPr lang="en-US" i="1" u="sng" dirty="0"/>
              <a:t>routes for Avoidance</a:t>
            </a:r>
            <a:r>
              <a:rPr lang="en-US" dirty="0"/>
              <a:t> (there may be none),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/>
              <a:t>If there is no Active Route</a:t>
            </a:r>
            <a:r>
              <a:rPr lang="en-US" dirty="0"/>
              <a:t>: </a:t>
            </a:r>
            <a:r>
              <a:rPr lang="en-US" i="1" u="sng" dirty="0"/>
              <a:t>For each Intruder</a:t>
            </a:r>
            <a:r>
              <a:rPr lang="en-US" dirty="0"/>
              <a:t>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u="sng" dirty="0"/>
              <a:t>Issue warning message</a:t>
            </a:r>
            <a:r>
              <a:rPr lang="en-US" dirty="0"/>
              <a:t> to containing expected </a:t>
            </a:r>
            <a:r>
              <a:rPr lang="en-US" i="1" u="sng" dirty="0"/>
              <a:t>Collision Point</a:t>
            </a:r>
            <a:r>
              <a:rPr lang="en-US" dirty="0"/>
              <a:t>, and, </a:t>
            </a:r>
            <a:br>
              <a:rPr lang="en-US" dirty="0"/>
            </a:br>
            <a:r>
              <a:rPr lang="en-US" i="1" u="sng" dirty="0"/>
              <a:t>Preferred Separation Type</a:t>
            </a:r>
            <a:r>
              <a:rPr lang="en-US" dirty="0"/>
              <a:t>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i="1" u="sng" dirty="0"/>
              <a:t>Intruder</a:t>
            </a:r>
            <a:r>
              <a:rPr lang="en-US" dirty="0"/>
              <a:t> objects for </a:t>
            </a:r>
            <a:r>
              <a:rPr lang="en-US" i="1" u="sng" dirty="0"/>
              <a:t>Avoidance Grid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i="1" u="sng" dirty="0"/>
              <a:t>Evasive Maneuver</a:t>
            </a:r>
            <a:r>
              <a:rPr lang="en-US" dirty="0"/>
              <a:t> based on </a:t>
            </a:r>
            <a:r>
              <a:rPr lang="en-US" i="1" u="sng" dirty="0"/>
              <a:t>Expected Separation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</a:t>
            </a:r>
            <a:r>
              <a:rPr lang="en-US" u="sng" dirty="0"/>
              <a:t>UTM</a:t>
            </a:r>
            <a:r>
              <a:rPr lang="en-US" dirty="0"/>
              <a:t> about Collision Case </a:t>
            </a:r>
            <a:r>
              <a:rPr lang="en-US" i="1" u="sng" dirty="0"/>
              <a:t>Resolutions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UTM with </a:t>
            </a:r>
            <a:r>
              <a:rPr lang="en-US" b="1" i="1" u="sng" dirty="0"/>
              <a:t>Planned Trajectory</a:t>
            </a:r>
            <a:r>
              <a:rPr lang="en-US" dirty="0"/>
              <a:t> and </a:t>
            </a:r>
            <a:r>
              <a:rPr lang="en-US" b="1" i="1" u="sng" dirty="0"/>
              <a:t>Avoidance Mode</a:t>
            </a: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764465"/>
              </p:ext>
            </p:extLst>
          </p:nvPr>
        </p:nvGraphicFramePr>
        <p:xfrm>
          <a:off x="530352" y="5329018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28926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After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Resolutions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At least one route in 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Navigation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Emergency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Force Emergency Mode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Close Collision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618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Converging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b="1" dirty="0"/>
              <a:t> </a:t>
            </a:r>
            <a:r>
              <a:rPr lang="en-US" dirty="0"/>
              <a:t>When role of UAS is Converging and Avoidance Grid is Empty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dirty="0"/>
              <a:t> </a:t>
            </a:r>
            <a:r>
              <a:rPr lang="en-US" dirty="0"/>
              <a:t>Ensure that UAS will not enter into Intruder “Well clear” </a:t>
            </a:r>
            <a:r>
              <a:rPr lang="en-US" dirty="0" err="1"/>
              <a:t>barell</a:t>
            </a:r>
            <a:r>
              <a:rPr lang="en-US" dirty="0"/>
              <a:t>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Left-Side Maneuvers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Converging Safety Margin Breach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to original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Wake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87249"/>
              </p:ext>
            </p:extLst>
          </p:nvPr>
        </p:nvGraphicFramePr>
        <p:xfrm>
          <a:off x="532340" y="4124473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RunRules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9389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b="1" dirty="0"/>
              <a:t> </a:t>
            </a:r>
            <a:r>
              <a:rPr lang="en-US" dirty="0"/>
              <a:t>When role of UAS is Converging and Avoidance Grid is Empty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dirty="0"/>
              <a:t> </a:t>
            </a:r>
            <a:r>
              <a:rPr lang="en-US" dirty="0"/>
              <a:t>Ensure that UAS will not enter into Intruder “Well clear” barbell.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Left-Side Maneuvers,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Converging Safety Margin Breach,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to original Path,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Wake turbulence,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Enforce Round-about behavior,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509029"/>
              </p:ext>
            </p:extLst>
          </p:nvPr>
        </p:nvGraphicFramePr>
        <p:xfrm>
          <a:off x="530352" y="4052571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Run rules: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5555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Overtake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Invoked by rule </a:t>
            </a:r>
            <a:r>
              <a:rPr lang="en-US" i="1" u="sng" dirty="0"/>
              <a:t>Collision Case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Divergence Waypoint:</a:t>
            </a:r>
            <a:r>
              <a:rPr lang="en-US" dirty="0"/>
              <a:t> waypoint to diverge from original UAS path to ensure Intruder safety, within unchanged intruder velocity and heading.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Convergence Waypoint:</a:t>
            </a:r>
            <a:r>
              <a:rPr lang="en-US" dirty="0"/>
              <a:t> waypoint when convergence to original UAS path is enabled, within unchanged intruder velocity and heading.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 </a:t>
            </a:r>
          </a:p>
          <a:p>
            <a:pPr marL="342900" indent="-342900">
              <a:buAutoNum type="arabicPeriod"/>
            </a:pPr>
            <a:r>
              <a:rPr lang="en-US" dirty="0"/>
              <a:t>Calculate Divergence Waypoint </a:t>
            </a:r>
          </a:p>
          <a:p>
            <a:pPr marL="342900" indent="-342900">
              <a:buAutoNum type="arabicPeriod"/>
            </a:pPr>
            <a:r>
              <a:rPr lang="en-US" dirty="0"/>
              <a:t>Calculate Convergence Waypoint</a:t>
            </a:r>
          </a:p>
          <a:p>
            <a:pPr marL="342900" indent="-342900">
              <a:buAutoNum type="arabicPeriod"/>
            </a:pPr>
            <a:r>
              <a:rPr lang="en-US" dirty="0"/>
              <a:t>Enforce Divergence/Convergence waypoint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77377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Velocity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&gt;&gt;&gt;&gt;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Intruder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Calculate: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Divergence WP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Convergence 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091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" y="1193483"/>
            <a:ext cx="9144000" cy="4996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514600" y="4598377"/>
            <a:ext cx="219808" cy="219808"/>
          </a:xfrm>
          <a:prstGeom prst="ellipse">
            <a:avLst/>
          </a:prstGeom>
          <a:solidFill>
            <a:schemeClr val="tx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436926" y="4598377"/>
            <a:ext cx="219808" cy="219808"/>
          </a:xfrm>
          <a:prstGeom prst="ellipse">
            <a:avLst/>
          </a:prstGeom>
          <a:solidFill>
            <a:srgbClr val="00B050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𝐷𝑖𝑣𝑒𝑟𝑔𝑒𝑛𝑐𝑒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𝐶𝑜𝑛𝑣𝑒𝑟𝑔𝑒𝑛𝑐𝑒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2834054" y="2763716"/>
            <a:ext cx="219808" cy="219808"/>
          </a:xfrm>
          <a:prstGeom prst="ellipse">
            <a:avLst/>
          </a:prstGeom>
          <a:solidFill>
            <a:schemeClr val="bg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𝐶𝑜𝑙𝑙𝑖𝑠𝑖𝑜𝑛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7803" y="2577321"/>
                <a:ext cx="916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𝑈𝐴𝑆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03" y="2577321"/>
                <a:ext cx="9169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𝑂𝑣𝑒𝑟𝑡𝑎𝑘𝑒𝑛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𝑉𝑒h𝑖𝑐𝑙𝑒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02556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Main idea is to calculate </a:t>
                </a:r>
                <a:r>
                  <a:rPr lang="en-US" b="1" i="1" u="sng" dirty="0"/>
                  <a:t>Safe Offset for Overtake Maneuver</a:t>
                </a:r>
                <a:r>
                  <a:rPr lang="en-US" dirty="0"/>
                  <a:t>, 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𝑜𝑣𝑒𝑟𝑡𝑎𝑘𝑒𝑛𝑉𝑒𝑙𝑜𝑐𝑖𝑡𝑦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Decision distance</a:t>
                </a:r>
                <a:r>
                  <a:rPr lang="en-US" dirty="0"/>
                  <a:t> is distance until next framework decision is made: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𝑑𝑒𝑐𝑖𝑠𝑖𝑜𝑛𝐷𝑖𝑠𝑡𝑎𝑛𝑐𝑒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𝑢𝑎𝑠𝐷𝑒𝑐𝑖𝑠𝑖𝑜𝑛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𝑓𝑟𝑎𝑚𝑒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Overtake middle distance</a:t>
                </a:r>
                <a:r>
                  <a:rPr lang="en-US" dirty="0"/>
                  <a:t> is length of hypotenuse for triangle where positional difference  and safety margin are  </a:t>
                </a:r>
                <a:r>
                  <a:rPr lang="en-US" dirty="0" err="1"/>
                  <a:t>cathetuses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𝑜𝑣𝑒𝑟𝑡𝑎𝑘𝑒𝑀𝑖𝑑𝑑𝑙𝑒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𝑢𝑎𝑠𝑃𝑜𝑠𝑖𝑡𝑖𝑜𝑛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𝑐𝑜𝑙𝑙𝑖𝑠𝑖𝑜𝑛𝑃𝑜𝑖𝑛𝑡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𝑠𝑎𝑓𝑒𝑡𝑦𝑀𝑎𝑟𝑔𝑖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i="1" u="sng" dirty="0"/>
                  <a:t>Safe offset</a:t>
                </a:r>
                <a:r>
                  <a:rPr lang="en-US" b="1" i="1" dirty="0"/>
                  <a:t> </a:t>
                </a:r>
                <a:r>
                  <a:rPr lang="en-US" dirty="0"/>
                  <a:t>is then considered as combination of: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𝑠𝑎𝑓𝑒𝑂𝑓𝑓𝑠𝑒𝑡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𝑜𝑣𝑒𝑟𝑡𝑎𝑘𝑒𝑀𝑖𝑑𝑑𝑙𝑒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𝑑𝑒𝑐𝑖𝑠𝑖𝑜𝑛𝐷𝑖𝑠𝑡𝑎𝑛𝑐𝑒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𝑤𝑎𝑦𝑝𝑜𝑖𝑛𝑡𝑅𝑒𝑎𝑐h𝑀𝑎𝑟𝑔𝑖𝑛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01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532340" y="871734"/>
                <a:ext cx="8046720" cy="48463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</a:rPr>
                  <a:t>Simplification:</a:t>
                </a:r>
                <a:r>
                  <a:rPr lang="en-US" dirty="0">
                    <a:latin typeface="Cambria Math" panose="02040503050406030204" pitchFamily="18" charset="0"/>
                  </a:rPr>
                  <a:t> UAS and Overtaken are in Local coordinate frame heading in X+ axis direction (X+ front of vehicles, X- back of vehicles, Y- right side, Y+ left side), </a:t>
                </a:r>
                <a:r>
                  <a:rPr lang="en-US" i="1" u="sng" dirty="0">
                    <a:latin typeface="Cambria Math" panose="02040503050406030204" pitchFamily="18" charset="0"/>
                  </a:rPr>
                  <a:t>Collision Point</a:t>
                </a:r>
                <a:r>
                  <a:rPr lang="en-US" dirty="0">
                    <a:latin typeface="Cambria Math" panose="02040503050406030204" pitchFamily="18" charset="0"/>
                  </a:rPr>
                  <a:t> is considered as [0;0;0], </a:t>
                </a:r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</a:rPr>
                  <a:t>Divergence point in local coordinates</a:t>
                </a:r>
                <a:r>
                  <a:rPr lang="en-US" dirty="0">
                    <a:latin typeface="Cambria Math" panose="02040503050406030204" pitchFamily="18" charset="0"/>
                  </a:rPr>
                  <a:t> is given as right offset of safety margin and decision distance: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𝑑𝑒𝑐𝑖𝑠𝑖𝑜𝑛𝐷𝑖𝑠𝑡𝑎𝑛𝑐𝑒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𝑠𝑎𝑓𝑒𝑡𝑦𝑀𝑎𝑟𝑔𝑖𝑛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Convergence point in local coordinates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given frontal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safeOffset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right offset of safety margin and decision distance: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𝑐𝑜𝑛𝑣𝑒𝑟𝑔𝑒𝑛𝑐𝑒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𝑎𝑓𝑒𝑂𝑓𝑓𝑠𝑒𝑡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𝑑𝑒𝑐𝑖𝑠𝑖𝑜𝑛𝐷𝑖𝑠𝑡𝑎𝑛𝑐𝑒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𝑠𝑎𝑓𝑒𝑡𝑦𝑀𝑎𝑟𝑔𝑖𝑛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,[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1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Convergence and Divergence waypoint  in global coordinate frame: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𝑑𝑖𝑣𝑒𝑟𝑔𝑒𝑛𝑐𝑒𝑊𝑎𝑦𝑝𝑜𝑖𝑛𝑡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𝑐𝑜𝑙𝑙𝑖𝑠𝑖𝑜𝑛𝑃𝑜𝑖𝑛𝑡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𝑋𝑌𝑍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𝑜𝑣𝑒𝑟𝑡𝑎𝑘𝑒𝑛𝑂𝑟𝑖𝑒𝑛𝑡𝑎𝑡𝑖𝑜𝑛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𝑑𝑖𝑣𝑒𝑟𝑔𝑒𝑛𝑐𝑒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𝑣𝑒𝑟𝑔𝑒𝑛𝑐𝑒𝑊𝑎𝑦𝑝𝑜𝑖𝑛𝑡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𝑐𝑜𝑙𝑙𝑖𝑠𝑖𝑜𝑛𝑃𝑜𝑖𝑛𝑡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𝑋𝑌𝑍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𝑜𝑣𝑒𝑟𝑡𝑎𝑘𝑒𝑛𝑂𝑟𝑖𝑒𝑛𝑡𝑎𝑡𝑖𝑜𝑛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𝑒𝑟𝑔𝑒𝑛𝑐𝑒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532340" y="871734"/>
                <a:ext cx="8046720" cy="4846320"/>
              </a:xfrm>
              <a:blipFill>
                <a:blip r:embed="rId2"/>
                <a:stretch>
                  <a:fillRect l="-606" t="-755" b="-9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7519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530352" y="1193483"/>
            <a:ext cx="8048708" cy="46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39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functionality as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The Standard Controlled Airspace</a:t>
            </a:r>
            <a:r>
              <a:rPr lang="en-US" dirty="0"/>
              <a:t> provides </a:t>
            </a:r>
            <a:r>
              <a:rPr lang="en-US" i="1" u="sng" dirty="0"/>
              <a:t>horizontal and vertical separation</a:t>
            </a:r>
            <a:r>
              <a:rPr lang="en-US" dirty="0"/>
              <a:t> functionality, the separation in </a:t>
            </a:r>
            <a:r>
              <a:rPr lang="en-US" i="1" u="sng" dirty="0"/>
              <a:t>manned aviation is secured</a:t>
            </a:r>
            <a:r>
              <a:rPr lang="en-US" dirty="0"/>
              <a:t> by </a:t>
            </a:r>
            <a:r>
              <a:rPr lang="en-US" b="1" i="1" u="sng" dirty="0"/>
              <a:t>TCAS I/II</a:t>
            </a:r>
            <a:r>
              <a:rPr lang="en-US" dirty="0"/>
              <a:t> systems  which issues </a:t>
            </a:r>
            <a:r>
              <a:rPr lang="en-US" i="1" u="sng" dirty="0"/>
              <a:t>Traffic Alerts</a:t>
            </a:r>
            <a:r>
              <a:rPr lang="en-US" dirty="0"/>
              <a:t> and recommends </a:t>
            </a:r>
            <a:r>
              <a:rPr lang="en-US" i="1" u="sng" dirty="0"/>
              <a:t>Directional Changes Advices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Next generation separation system family ACAS-X</a:t>
            </a:r>
            <a:r>
              <a:rPr lang="en-US" dirty="0"/>
              <a:t> (in development) can issue </a:t>
            </a:r>
            <a:r>
              <a:rPr lang="en-US" i="1" u="sng" dirty="0"/>
              <a:t>Traffic Commands</a:t>
            </a:r>
            <a:r>
              <a:rPr lang="en-US" dirty="0"/>
              <a:t>, taking </a:t>
            </a:r>
            <a:r>
              <a:rPr lang="en-US" i="1" dirty="0"/>
              <a:t>Unmanned Aviation</a:t>
            </a:r>
            <a:r>
              <a:rPr lang="en-US" dirty="0"/>
              <a:t> into account, the special framework </a:t>
            </a:r>
            <a:r>
              <a:rPr lang="en-US" b="1" i="1" u="sng" dirty="0"/>
              <a:t>ACAS-XU is dedicated for UAS systems</a:t>
            </a:r>
            <a:r>
              <a:rPr lang="en-US" dirty="0"/>
              <a:t> (autonomous drones).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The ACAS-XU</a:t>
            </a:r>
            <a:r>
              <a:rPr lang="en-US" dirty="0"/>
              <a:t> provides following separations:</a:t>
            </a:r>
          </a:p>
          <a:p>
            <a:r>
              <a:rPr lang="en-US" dirty="0"/>
              <a:t>Standard Separations – inherited from TCAS II and Other ACAS-X systems.</a:t>
            </a:r>
          </a:p>
          <a:p>
            <a:r>
              <a:rPr lang="en-US" dirty="0"/>
              <a:t>Combined Separations – native for ACAS-XU systems.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Restricted Reach Set</a:t>
            </a:r>
            <a:r>
              <a:rPr lang="en-US" dirty="0"/>
              <a:t> estimation method is presented for following reasons:</a:t>
            </a:r>
          </a:p>
          <a:p>
            <a:r>
              <a:rPr lang="en-US" dirty="0"/>
              <a:t>Increase Framework variability and provide functionality for ACAS-XU</a:t>
            </a:r>
          </a:p>
          <a:p>
            <a:r>
              <a:rPr lang="en-US" dirty="0"/>
              <a:t>Prove that framework is </a:t>
            </a:r>
            <a:r>
              <a:rPr lang="en-US" dirty="0" err="1"/>
              <a:t>independed</a:t>
            </a:r>
            <a:r>
              <a:rPr lang="en-US" dirty="0"/>
              <a:t> on used Reach Set Estimation 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5404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4655122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Standard Separations</a:t>
            </a:r>
            <a:r>
              <a:rPr lang="en-US" dirty="0"/>
              <a:t> are supported in other </a:t>
            </a:r>
            <a:r>
              <a:rPr lang="en-US" i="1" u="sng" dirty="0"/>
              <a:t>ACAS-X implementations</a:t>
            </a:r>
            <a:r>
              <a:rPr lang="en-US" dirty="0"/>
              <a:t> as </a:t>
            </a:r>
            <a:r>
              <a:rPr lang="en-US" i="1" u="sng" dirty="0"/>
              <a:t>maneuver look-up tables</a:t>
            </a:r>
            <a:r>
              <a:rPr lang="en-US" dirty="0"/>
              <a:t>, the trajectories are slightly diverged right (horizontal) and down (vertical) for support of </a:t>
            </a:r>
            <a:r>
              <a:rPr lang="en-US" i="1" u="sng" dirty="0"/>
              <a:t>standard TCAS II behavior</a:t>
            </a:r>
            <a:r>
              <a:rPr lang="en-US" dirty="0"/>
              <a:t> and </a:t>
            </a:r>
            <a:r>
              <a:rPr lang="en-US" i="1" u="sng" dirty="0"/>
              <a:t>Rules of the Air implementation.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 Separation</a:t>
            </a:r>
            <a:r>
              <a:rPr lang="en-US" dirty="0"/>
              <a:t> – standard separation in </a:t>
            </a:r>
            <a:r>
              <a:rPr lang="en-US" i="1" u="sng" dirty="0"/>
              <a:t>Flight Level area regardless of the altitude</a:t>
            </a:r>
            <a:r>
              <a:rPr lang="en-US" dirty="0"/>
              <a:t>, horizontal separation </a:t>
            </a:r>
            <a:r>
              <a:rPr lang="en-US" i="1" u="sng" dirty="0"/>
              <a:t>would not break flight level</a:t>
            </a:r>
            <a:r>
              <a:rPr lang="en-US" dirty="0"/>
              <a:t> therefore is preferred for conflict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Vertical separation</a:t>
            </a:r>
            <a:r>
              <a:rPr lang="en-US" dirty="0"/>
              <a:t> – separation for aircrafts with </a:t>
            </a:r>
            <a:r>
              <a:rPr lang="en-US" i="1" u="sng" dirty="0"/>
              <a:t>better horizontal maneuverability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23" y="1193483"/>
            <a:ext cx="3177565" cy="2467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5" y="3522160"/>
            <a:ext cx="3362203" cy="25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16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2" y="856419"/>
            <a:ext cx="4659735" cy="2813221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Complete separations</a:t>
            </a:r>
            <a:r>
              <a:rPr lang="en-US" dirty="0"/>
              <a:t> – containing horizontal vertical and tilted separations, closest to original </a:t>
            </a:r>
            <a:r>
              <a:rPr lang="en-US" i="1" u="sng" dirty="0"/>
              <a:t>Harmonic Reach set.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Horizontal/Vertical</a:t>
            </a:r>
            <a:r>
              <a:rPr lang="en-US" dirty="0"/>
              <a:t> – containing horizontal and vertical separations, close to original </a:t>
            </a:r>
            <a:r>
              <a:rPr lang="en-US" i="1" u="sng" dirty="0"/>
              <a:t>TCAS II.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Tilted Left/Tilted Right</a:t>
            </a:r>
            <a:r>
              <a:rPr lang="en-US" dirty="0"/>
              <a:t> – ACAS-XU </a:t>
            </a:r>
            <a:endParaRPr lang="en-US" b="1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77" y="1066723"/>
            <a:ext cx="3445512" cy="2602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76" y="3595343"/>
            <a:ext cx="3445512" cy="2655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0" y="3669641"/>
            <a:ext cx="3349121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82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Benefits:</a:t>
            </a:r>
          </a:p>
          <a:p>
            <a:r>
              <a:rPr lang="en-US" b="1" i="1" u="sng" dirty="0"/>
              <a:t>Modularity</a:t>
            </a:r>
            <a:r>
              <a:rPr lang="en-US" dirty="0"/>
              <a:t> – keep rule specific </a:t>
            </a:r>
            <a:r>
              <a:rPr lang="en-US" i="1" u="sng" dirty="0"/>
              <a:t>code separated in one class</a:t>
            </a:r>
            <a:r>
              <a:rPr lang="en-US" dirty="0"/>
              <a:t> with given </a:t>
            </a:r>
            <a:r>
              <a:rPr lang="en-US" i="1" u="sng" dirty="0"/>
              <a:t>condition and impact application</a:t>
            </a:r>
            <a:r>
              <a:rPr lang="en-US" dirty="0"/>
              <a:t>, maintain separate functionality .</a:t>
            </a:r>
          </a:p>
          <a:p>
            <a:endParaRPr lang="en-US" dirty="0"/>
          </a:p>
          <a:p>
            <a:r>
              <a:rPr lang="en-US" b="1" i="1" u="sng" dirty="0"/>
              <a:t>Scalability</a:t>
            </a:r>
            <a:r>
              <a:rPr lang="en-US" dirty="0"/>
              <a:t> – use </a:t>
            </a:r>
            <a:r>
              <a:rPr lang="en-US" i="1" u="sng" dirty="0"/>
              <a:t>piece wise code</a:t>
            </a:r>
            <a:r>
              <a:rPr lang="en-US" dirty="0"/>
              <a:t> in navigation/avoidance/control frameworks, </a:t>
            </a:r>
            <a:r>
              <a:rPr lang="en-US" i="1" u="sng" dirty="0"/>
              <a:t>activate/deactivate aspects</a:t>
            </a:r>
            <a:r>
              <a:rPr lang="en-US" dirty="0"/>
              <a:t> and specific behaviors.</a:t>
            </a:r>
          </a:p>
          <a:p>
            <a:endParaRPr lang="en-US" dirty="0"/>
          </a:p>
          <a:p>
            <a:r>
              <a:rPr lang="en-US" b="1" i="1" u="sng" dirty="0"/>
              <a:t>Rule chaining</a:t>
            </a:r>
            <a:r>
              <a:rPr lang="en-US" dirty="0"/>
              <a:t> – rule can be </a:t>
            </a:r>
            <a:r>
              <a:rPr lang="en-US" i="1" u="sng" dirty="0"/>
              <a:t>invoked from Joint Point</a:t>
            </a:r>
            <a:r>
              <a:rPr lang="en-US" dirty="0"/>
              <a:t>, or from </a:t>
            </a:r>
            <a:r>
              <a:rPr lang="en-US" i="1" u="sng" dirty="0"/>
              <a:t>other rule body</a:t>
            </a:r>
            <a:r>
              <a:rPr lang="en-US" dirty="0"/>
              <a:t>, for example specific maneuver rule can be invoked from resolution rule, this becomes especially handy when aspects of logical programing are necessary.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Shortcomings</a:t>
            </a:r>
            <a:r>
              <a:rPr lang="en-US" dirty="0"/>
              <a:t>:</a:t>
            </a:r>
          </a:p>
          <a:p>
            <a:r>
              <a:rPr lang="en-US" b="1" i="1" u="sng" dirty="0"/>
              <a:t>Border Case Testing</a:t>
            </a:r>
            <a:r>
              <a:rPr lang="en-US" dirty="0"/>
              <a:t> – needs to be implemented to verify rule functionality as intended, </a:t>
            </a:r>
            <a:r>
              <a:rPr lang="en-US" i="1" u="sng" dirty="0"/>
              <a:t>the test conditions are hard to assume</a:t>
            </a:r>
            <a:r>
              <a:rPr lang="en-US" dirty="0"/>
              <a:t>.</a:t>
            </a:r>
          </a:p>
          <a:p>
            <a:r>
              <a:rPr lang="en-US" b="1" i="1" u="sng" dirty="0"/>
              <a:t>Configurability Bias</a:t>
            </a:r>
            <a:r>
              <a:rPr lang="en-US" b="1" i="1" dirty="0"/>
              <a:t> </a:t>
            </a:r>
            <a:r>
              <a:rPr lang="en-US" dirty="0"/>
              <a:t>– is induced at change of </a:t>
            </a:r>
            <a:r>
              <a:rPr lang="en-US" i="1" u="sng" dirty="0"/>
              <a:t>configuration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018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2272784" y="1949623"/>
            <a:ext cx="2620108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Avoidance Run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532339" y="1944571"/>
            <a:ext cx="1406865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270721" y="5509519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Plane Heading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2339" y="3038371"/>
            <a:ext cx="1408853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2272784" y="2483695"/>
            <a:ext cx="2620109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Avoidance Run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72784" y="3040889"/>
            <a:ext cx="2619320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 Restriction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3270721" y="6116527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Enforce Safety Margin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270443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</a:t>
            </a:r>
          </a:p>
        </p:txBody>
      </p:sp>
      <p:sp>
        <p:nvSpPr>
          <p:cNvPr id="14" name="Rounded Rectangle 9"/>
          <p:cNvSpPr/>
          <p:nvPr/>
        </p:nvSpPr>
        <p:spPr>
          <a:xfrm>
            <a:off x="5311609" y="1949622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Collision Cases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5311609" y="3067264"/>
            <a:ext cx="3172669" cy="868561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 Collision  Cases</a:t>
            </a:r>
          </a:p>
        </p:txBody>
      </p:sp>
      <p:sp>
        <p:nvSpPr>
          <p:cNvPr id="16" name="Rounded Rectangle 9"/>
          <p:cNvSpPr/>
          <p:nvPr/>
        </p:nvSpPr>
        <p:spPr>
          <a:xfrm>
            <a:off x="5311609" y="2480185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Collision Cases</a:t>
            </a:r>
          </a:p>
        </p:txBody>
      </p:sp>
      <p:sp>
        <p:nvSpPr>
          <p:cNvPr id="17" name="Rounded Rectangle 9"/>
          <p:cNvSpPr/>
          <p:nvPr/>
        </p:nvSpPr>
        <p:spPr>
          <a:xfrm>
            <a:off x="530351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Converging Maneuver</a:t>
            </a:r>
          </a:p>
        </p:txBody>
      </p:sp>
      <p:sp>
        <p:nvSpPr>
          <p:cNvPr id="18" name="Rounded Rectangle 9"/>
          <p:cNvSpPr/>
          <p:nvPr/>
        </p:nvSpPr>
        <p:spPr>
          <a:xfrm>
            <a:off x="6010536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On Approach</a:t>
            </a:r>
          </a:p>
        </p:txBody>
      </p:sp>
      <p:cxnSp>
        <p:nvCxnSpPr>
          <p:cNvPr id="20" name="Straight Arrow Connector 19"/>
          <p:cNvCxnSpPr>
            <a:cxnSpLocks/>
            <a:stCxn id="6" idx="3"/>
            <a:endCxn id="5" idx="1"/>
          </p:cNvCxnSpPr>
          <p:nvPr/>
        </p:nvCxnSpPr>
        <p:spPr>
          <a:xfrm flipV="1">
            <a:off x="1939204" y="2134256"/>
            <a:ext cx="333580" cy="267515"/>
          </a:xfrm>
          <a:prstGeom prst="curvedConnector3">
            <a:avLst>
              <a:gd name="adj1" fmla="val 15735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6" idx="3"/>
            <a:endCxn id="9" idx="1"/>
          </p:cNvCxnSpPr>
          <p:nvPr/>
        </p:nvCxnSpPr>
        <p:spPr>
          <a:xfrm>
            <a:off x="1939204" y="2401771"/>
            <a:ext cx="333580" cy="266557"/>
          </a:xfrm>
          <a:prstGeom prst="curvedConnector3">
            <a:avLst>
              <a:gd name="adj1" fmla="val 21006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5" idx="2"/>
            <a:endCxn id="17" idx="0"/>
          </p:cNvCxnSpPr>
          <p:nvPr/>
        </p:nvCxnSpPr>
        <p:spPr>
          <a:xfrm rot="5400000">
            <a:off x="3845286" y="1935165"/>
            <a:ext cx="1051998" cy="5053318"/>
          </a:xfrm>
          <a:prstGeom prst="curvedConnector3">
            <a:avLst>
              <a:gd name="adj1" fmla="val 38299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26"/>
          <p:cNvCxnSpPr>
            <a:cxnSpLocks/>
            <a:stCxn id="15" idx="2"/>
            <a:endCxn id="13" idx="0"/>
          </p:cNvCxnSpPr>
          <p:nvPr/>
        </p:nvCxnSpPr>
        <p:spPr>
          <a:xfrm rot="5400000">
            <a:off x="5215332" y="3305211"/>
            <a:ext cx="1051998" cy="231322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26"/>
          <p:cNvCxnSpPr>
            <a:cxnSpLocks/>
          </p:cNvCxnSpPr>
          <p:nvPr/>
        </p:nvCxnSpPr>
        <p:spPr>
          <a:xfrm rot="16200000" flipH="1">
            <a:off x="6585378" y="4257182"/>
            <a:ext cx="1051998" cy="426867"/>
          </a:xfrm>
          <a:prstGeom prst="curvedConnector3">
            <a:avLst>
              <a:gd name="adj1" fmla="val 4415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26"/>
          <p:cNvCxnSpPr>
            <a:cxnSpLocks/>
            <a:stCxn id="18" idx="2"/>
            <a:endCxn id="7" idx="3"/>
          </p:cNvCxnSpPr>
          <p:nvPr/>
        </p:nvCxnSpPr>
        <p:spPr>
          <a:xfrm rot="5400000">
            <a:off x="6443510" y="4812850"/>
            <a:ext cx="337063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26"/>
          <p:cNvCxnSpPr>
            <a:cxnSpLocks/>
            <a:stCxn id="18" idx="2"/>
            <a:endCxn id="12" idx="3"/>
          </p:cNvCxnSpPr>
          <p:nvPr/>
        </p:nvCxnSpPr>
        <p:spPr>
          <a:xfrm rot="5400000">
            <a:off x="6140006" y="5116354"/>
            <a:ext cx="944071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26"/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2389142" y="4812572"/>
            <a:ext cx="337063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26"/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2085638" y="5116076"/>
            <a:ext cx="944071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8" idx="3"/>
            <a:endCxn id="10" idx="1"/>
          </p:cNvCxnSpPr>
          <p:nvPr/>
        </p:nvCxnSpPr>
        <p:spPr>
          <a:xfrm>
            <a:off x="1941192" y="3495571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10" idx="3"/>
            <a:endCxn id="15" idx="1"/>
          </p:cNvCxnSpPr>
          <p:nvPr/>
        </p:nvCxnSpPr>
        <p:spPr>
          <a:xfrm>
            <a:off x="4892104" y="3498089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  <a:stCxn id="9" idx="3"/>
            <a:endCxn id="16" idx="1"/>
          </p:cNvCxnSpPr>
          <p:nvPr/>
        </p:nvCxnSpPr>
        <p:spPr>
          <a:xfrm flipV="1">
            <a:off x="4892893" y="2664818"/>
            <a:ext cx="418716" cy="3510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5" idx="3"/>
            <a:endCxn id="14" idx="1"/>
          </p:cNvCxnSpPr>
          <p:nvPr/>
        </p:nvCxnSpPr>
        <p:spPr>
          <a:xfrm flipV="1">
            <a:off x="4892892" y="2134255"/>
            <a:ext cx="418717" cy="1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9"/>
          <p:cNvSpPr/>
          <p:nvPr/>
        </p:nvSpPr>
        <p:spPr>
          <a:xfrm>
            <a:off x="534327" y="1396928"/>
            <a:ext cx="1406865" cy="36300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4" name="Rounded Rectangle 9"/>
          <p:cNvSpPr/>
          <p:nvPr/>
        </p:nvSpPr>
        <p:spPr>
          <a:xfrm>
            <a:off x="2271996" y="1389714"/>
            <a:ext cx="2620108" cy="369266"/>
          </a:xfrm>
          <a:prstGeom prst="roundRect">
            <a:avLst/>
          </a:prstGeom>
          <a:solidFill>
            <a:srgbClr val="E4202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6" name="Rounded Rectangle 9"/>
          <p:cNvSpPr/>
          <p:nvPr/>
        </p:nvSpPr>
        <p:spPr>
          <a:xfrm>
            <a:off x="5311608" y="1396662"/>
            <a:ext cx="3172669" cy="3692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6893" y="412262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based on: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Avoidance role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6893" y="58755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Forced invoke: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943990" y="1591606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892893" y="1593077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6"/>
          <p:cNvCxnSpPr>
            <a:cxnSpLocks/>
            <a:stCxn id="76" idx="0"/>
            <a:endCxn id="76" idx="3"/>
          </p:cNvCxnSpPr>
          <p:nvPr/>
        </p:nvCxnSpPr>
        <p:spPr>
          <a:xfrm rot="16200000" flipH="1">
            <a:off x="7598793" y="695811"/>
            <a:ext cx="184633" cy="1586334"/>
          </a:xfrm>
          <a:prstGeom prst="bentConnector4">
            <a:avLst>
              <a:gd name="adj1" fmla="val -123813"/>
              <a:gd name="adj2" fmla="val 114411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56512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3649" y="11195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39085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Right Plane Heading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76297966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Collision Zone:</a:t>
            </a:r>
            <a:r>
              <a:rPr lang="en-US" b="1" dirty="0"/>
              <a:t> </a:t>
            </a:r>
            <a:r>
              <a:rPr lang="en-US" dirty="0"/>
              <a:t>For given </a:t>
            </a:r>
            <a:r>
              <a:rPr lang="en-US" i="1" u="sng" dirty="0"/>
              <a:t>vehicle position</a:t>
            </a:r>
            <a:r>
              <a:rPr lang="en-US" dirty="0"/>
              <a:t> and </a:t>
            </a:r>
            <a:r>
              <a:rPr lang="en-US" i="1" u="sng" dirty="0"/>
              <a:t>collision point</a:t>
            </a:r>
            <a:r>
              <a:rPr lang="en-US" dirty="0"/>
              <a:t> there exist a space division by plane defined between points parallel with Z axis.  The separation divides operation space into:</a:t>
            </a:r>
          </a:p>
          <a:p>
            <a:r>
              <a:rPr lang="en-US" i="1" u="sng" dirty="0"/>
              <a:t>Collision zone</a:t>
            </a:r>
            <a:r>
              <a:rPr lang="en-US" dirty="0"/>
              <a:t> 	– all points on left from vehicle viewpoint,</a:t>
            </a:r>
          </a:p>
          <a:p>
            <a:r>
              <a:rPr lang="en-US" i="1" u="sng" dirty="0"/>
              <a:t>Free zone</a:t>
            </a:r>
            <a:r>
              <a:rPr lang="en-US" dirty="0"/>
              <a:t> 		– all points on the right form vehicle viewpoint.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Objective:</a:t>
            </a:r>
            <a:r>
              <a:rPr lang="en-US" dirty="0"/>
              <a:t> Disable trajectories which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Heading into Collision zone,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Leading into Collision zone.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o</a:t>
            </a:r>
            <a:r>
              <a:rPr lang="en-US" dirty="0"/>
              <a:t>] Collision Point			[</a:t>
            </a:r>
            <a:r>
              <a:rPr lang="en-US" dirty="0">
                <a:solidFill>
                  <a:srgbClr val="00B050"/>
                </a:solidFill>
              </a:rPr>
              <a:t>-</a:t>
            </a:r>
            <a:r>
              <a:rPr lang="en-US" dirty="0"/>
              <a:t>] Enabled Trajectories	[</a:t>
            </a:r>
            <a:r>
              <a:rPr lang="en-US" dirty="0">
                <a:highlight>
                  <a:srgbClr val="008000"/>
                </a:highlight>
              </a:rPr>
              <a:t> </a:t>
            </a:r>
            <a:r>
              <a:rPr lang="en-US" dirty="0"/>
              <a:t>] Reachable cells 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-</a:t>
            </a:r>
            <a:r>
              <a:rPr lang="en-US" dirty="0"/>
              <a:t>] Separation Line		[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dirty="0"/>
              <a:t>] Disabled trajectories	[</a:t>
            </a:r>
            <a:r>
              <a:rPr lang="en-US" dirty="0">
                <a:highlight>
                  <a:srgbClr val="FF0000"/>
                </a:highlight>
              </a:rPr>
              <a:t> </a:t>
            </a:r>
            <a:r>
              <a:rPr lang="en-US" dirty="0"/>
              <a:t>] Unreachable cells</a:t>
            </a:r>
          </a:p>
        </p:txBody>
      </p:sp>
    </p:spTree>
    <p:extLst>
      <p:ext uri="{BB962C8B-B14F-4D97-AF65-F5344CB8AC3E}">
        <p14:creationId xmlns:p14="http://schemas.microsoft.com/office/powerpoint/2010/main" val="19425929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2697"/>
            <a:ext cx="9144000" cy="49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75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99703"/>
            <a:ext cx="9144000" cy="50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305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919"/>
            <a:ext cx="9144000" cy="49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616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1863</TotalTime>
  <Words>1625</Words>
  <Application>Microsoft Office PowerPoint</Application>
  <PresentationFormat>On-screen Show (4:3)</PresentationFormat>
  <Paragraphs>336</Paragraphs>
  <Slides>34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6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[Explained] Rules of the Air Implementation</vt:lpstr>
      <vt:lpstr>Rule Engine Introduction</vt:lpstr>
      <vt:lpstr>Rule Engine Architecture</vt:lpstr>
      <vt:lpstr>Rule Engine in Nutshell</vt:lpstr>
      <vt:lpstr>Rule Engine Setup</vt:lpstr>
      <vt:lpstr>Rule: Right Plane Heading</vt:lpstr>
      <vt:lpstr>Right Plane Heading (1)</vt:lpstr>
      <vt:lpstr>Right Plane Heading (2)</vt:lpstr>
      <vt:lpstr>Right Plane Heading (3)</vt:lpstr>
      <vt:lpstr>Right Plane Heading (4)</vt:lpstr>
      <vt:lpstr>Right Plane Heading (5)</vt:lpstr>
      <vt:lpstr>Right Plane Heading (6)</vt:lpstr>
      <vt:lpstr>Disable Left Plane Heading (7)</vt:lpstr>
      <vt:lpstr>Rule: Enforce Safety Margin </vt:lpstr>
      <vt:lpstr>Enforce Safety Margin (1)</vt:lpstr>
      <vt:lpstr>Enforce Safety Margin (2)</vt:lpstr>
      <vt:lpstr>Enforce Safety Margin (3)</vt:lpstr>
      <vt:lpstr>Enforce Safety Margin (4)</vt:lpstr>
      <vt:lpstr>Enforce Safety Margin (5)</vt:lpstr>
      <vt:lpstr>Enforce Safety Margin (6)</vt:lpstr>
      <vt:lpstr>Enforce Safety Margin (7)</vt:lpstr>
      <vt:lpstr>Rule: Detect Collision Cases</vt:lpstr>
      <vt:lpstr>Rule: Resolve Collision Case</vt:lpstr>
      <vt:lpstr>Rule: Close Collision Case</vt:lpstr>
      <vt:lpstr>Rule: Converging Maneuver</vt:lpstr>
      <vt:lpstr>Rule: Head On Approach</vt:lpstr>
      <vt:lpstr>Rule: Overtake</vt:lpstr>
      <vt:lpstr>Divergence/Convergence Waypoint Example</vt:lpstr>
      <vt:lpstr>Divergence/Convergence Waypoint Calculation</vt:lpstr>
      <vt:lpstr>Divergence/Convergence Waypoint Calculation</vt:lpstr>
      <vt:lpstr>ACAS-XU Reach Set</vt:lpstr>
      <vt:lpstr>ACAS-XU functionality as Reach Set</vt:lpstr>
      <vt:lpstr>Standard Separations</vt:lpstr>
      <vt:lpstr>Combined Separations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214</cp:revision>
  <cp:lastPrinted>2015-07-29T21:30:37Z</cp:lastPrinted>
  <dcterms:created xsi:type="dcterms:W3CDTF">2017-09-21T08:49:16Z</dcterms:created>
  <dcterms:modified xsi:type="dcterms:W3CDTF">2019-07-06T07:27:39Z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